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62" r:id="rId4"/>
    <p:sldId id="263" r:id="rId5"/>
    <p:sldId id="264" r:id="rId6"/>
    <p:sldId id="265" r:id="rId7"/>
    <p:sldId id="266" r:id="rId8"/>
    <p:sldId id="267"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alisto MT" panose="02040603050505030304" pitchFamily="18" charset="0"/>
      <p:regular r:id="rId18"/>
      <p:bold r:id="rId19"/>
      <p:italic r:id="rId20"/>
      <p:boldItalic r:id="rId21"/>
    </p:embeddedFont>
    <p:embeddedFont>
      <p:font typeface="Footlight MT Light" panose="0204060206030A0203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1646" autoAdjust="0"/>
  </p:normalViewPr>
  <p:slideViewPr>
    <p:cSldViewPr snapToGrid="0">
      <p:cViewPr varScale="1">
        <p:scale>
          <a:sx n="32" d="100"/>
          <a:sy n="32" d="100"/>
        </p:scale>
        <p:origin x="2563" y="43"/>
      </p:cViewPr>
      <p:guideLst/>
    </p:cSldViewPr>
  </p:slideViewPr>
  <p:notesTextViewPr>
    <p:cViewPr>
      <p:scale>
        <a:sx n="1" d="1"/>
        <a:sy n="1" d="1"/>
      </p:scale>
      <p:origin x="0" y="0"/>
    </p:cViewPr>
  </p:notesTextViewPr>
  <p:notesViewPr>
    <p:cSldViewPr snapToGrid="0">
      <p:cViewPr varScale="1">
        <p:scale>
          <a:sx n="63" d="100"/>
          <a:sy n="63" d="100"/>
        </p:scale>
        <p:origin x="22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719F01-FAB5-4F02-9B14-98919C801D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Footlight MT Light" panose="0204060206030A020304" pitchFamily="18" charset="0"/>
              </a:rPr>
              <a:t>Worthy is the Lamb</a:t>
            </a:r>
          </a:p>
        </p:txBody>
      </p:sp>
      <p:sp>
        <p:nvSpPr>
          <p:cNvPr id="3" name="Date Placeholder 2">
            <a:extLst>
              <a:ext uri="{FF2B5EF4-FFF2-40B4-BE49-F238E27FC236}">
                <a16:creationId xmlns:a16="http://schemas.microsoft.com/office/drawing/2014/main" id="{5052483C-626A-4702-84E1-2847A124A9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18, 2018 pm</a:t>
            </a:r>
          </a:p>
        </p:txBody>
      </p:sp>
      <p:sp>
        <p:nvSpPr>
          <p:cNvPr id="4" name="Footer Placeholder 3">
            <a:extLst>
              <a:ext uri="{FF2B5EF4-FFF2-40B4-BE49-F238E27FC236}">
                <a16:creationId xmlns:a16="http://schemas.microsoft.com/office/drawing/2014/main" id="{0A32CE2E-621F-4819-9B32-18FA18E09F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92CFF77-00DA-4F9A-B820-6C78F38560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F45B9E2-625F-4122-A16B-9C75672D1A2E}" type="slidenum">
              <a:rPr lang="en-US" smtClean="0"/>
              <a:t>‹#›</a:t>
            </a:fld>
            <a:endParaRPr lang="en-US" dirty="0"/>
          </a:p>
        </p:txBody>
      </p:sp>
    </p:spTree>
    <p:extLst>
      <p:ext uri="{BB962C8B-B14F-4D97-AF65-F5344CB8AC3E}">
        <p14:creationId xmlns:p14="http://schemas.microsoft.com/office/powerpoint/2010/main" val="63506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AF271-D841-4F30-A1E9-C4D65C0951FC}" type="datetimeFigureOut">
              <a:rPr lang="en-US" smtClean="0"/>
              <a:t>3/17/2018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87E87-94EE-4727-B19A-D3B277F5834A}" type="slidenum">
              <a:rPr lang="en-US" smtClean="0"/>
              <a:t>‹#›</a:t>
            </a:fld>
            <a:endParaRPr lang="en-US"/>
          </a:p>
        </p:txBody>
      </p:sp>
    </p:spTree>
    <p:extLst>
      <p:ext uri="{BB962C8B-B14F-4D97-AF65-F5344CB8AC3E}">
        <p14:creationId xmlns:p14="http://schemas.microsoft.com/office/powerpoint/2010/main" val="326866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Revelation, chapters 4 and 5 contain a word picture.  A scene described by Paul that gives us a glimpse behind the curtain into the throne room of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description shows that place where God dwells to be the center of all that exists.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scene you have the 24 elders and the 4 living creatures, together with all creation, giving praise to both the Father and the Son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Why is the Son (the Lamb of God) worthy of our praise?</a:t>
            </a:r>
          </a:p>
          <a:p>
            <a:r>
              <a:rPr lang="en-US" sz="1200" b="1" i="0" kern="1200" dirty="0">
                <a:solidFill>
                  <a:schemeClr val="tx1"/>
                </a:solidFill>
                <a:effectLst/>
                <a:latin typeface="+mn-lt"/>
                <a:ea typeface="+mn-ea"/>
                <a:cs typeface="+mn-cs"/>
              </a:rPr>
              <a:t>(Revelation 5:9-14), </a:t>
            </a:r>
            <a:r>
              <a:rPr lang="en-US" sz="1200" b="1" i="1" kern="1200" dirty="0">
                <a:solidFill>
                  <a:schemeClr val="tx1"/>
                </a:solidFill>
                <a:effectLst/>
                <a:latin typeface="+mn-lt"/>
                <a:ea typeface="+mn-ea"/>
                <a:cs typeface="+mn-cs"/>
              </a:rPr>
              <a:t>“</a:t>
            </a:r>
            <a:r>
              <a:rPr lang="en-US" i="1" dirty="0"/>
              <a:t>And they sang a new song, saying: “You are worthy to take the scroll, and to open its seals; for You were slain, and have redeemed us to God by Your blood out of every tribe and tongue and people and nation, </a:t>
            </a:r>
            <a:r>
              <a:rPr lang="en-US" i="1" baseline="30000" dirty="0"/>
              <a:t>10</a:t>
            </a:r>
            <a:r>
              <a:rPr lang="en-US" i="1" dirty="0"/>
              <a:t> and have made us kings and priests to our God; and we shall reign on the earth.”  </a:t>
            </a:r>
            <a:r>
              <a:rPr lang="en-US" i="1" baseline="30000" dirty="0"/>
              <a:t>11</a:t>
            </a:r>
            <a:r>
              <a:rPr lang="en-US" i="1" dirty="0"/>
              <a:t> Then I looked, and I heard the voice of many angels around the throne, the living creatures, and the elders; and the number of them was ten thousand times ten thousand, and thousands of thousands,</a:t>
            </a:r>
            <a:r>
              <a:rPr lang="en-US" i="1" baseline="30000" dirty="0"/>
              <a:t> 12</a:t>
            </a:r>
            <a:r>
              <a:rPr lang="en-US" i="1" dirty="0"/>
              <a:t> saying with a loud voice: “Worthy is the Lamb who was slain to receive power and riches and wisdom, and strength and honor and glory and blessing!” </a:t>
            </a:r>
            <a:r>
              <a:rPr lang="en-US" i="1" baseline="30000" dirty="0"/>
              <a:t>13</a:t>
            </a:r>
            <a:r>
              <a:rPr lang="en-US" i="1" dirty="0"/>
              <a:t> And every creature which is in heaven and on the earth and under the earth and such as are in the sea, and all that are in them, I heard saying: “Blessing and honor and glory and power be to Him who sits on the throne, and to the Lamb, forever and ever!” </a:t>
            </a:r>
            <a:r>
              <a:rPr lang="en-US" i="1" baseline="30000" dirty="0"/>
              <a:t>14</a:t>
            </a:r>
            <a:r>
              <a:rPr lang="en-US" i="1" dirty="0"/>
              <a:t> Then the four living creatures said, “Amen!” And the twenty-four elders fell down and worshiped Him who lives forever and ever.”</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B87E87-94EE-4727-B19A-D3B277F5834A}" type="slidenum">
              <a:rPr lang="en-US" smtClean="0"/>
              <a:t>1</a:t>
            </a:fld>
            <a:endParaRPr lang="en-US"/>
          </a:p>
        </p:txBody>
      </p:sp>
    </p:spTree>
    <p:extLst>
      <p:ext uri="{BB962C8B-B14F-4D97-AF65-F5344CB8AC3E}">
        <p14:creationId xmlns:p14="http://schemas.microsoft.com/office/powerpoint/2010/main" val="240632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He is the appointed Heir</a:t>
            </a:r>
          </a:p>
          <a:p>
            <a:r>
              <a:rPr lang="en-US" sz="1200" b="1" i="0" kern="1200" dirty="0">
                <a:solidFill>
                  <a:schemeClr val="tx1"/>
                </a:solidFill>
                <a:effectLst/>
                <a:latin typeface="+mn-lt"/>
                <a:ea typeface="+mn-ea"/>
                <a:cs typeface="+mn-cs"/>
              </a:rPr>
              <a:t>(Hebrews 1:1-4), </a:t>
            </a:r>
            <a:r>
              <a:rPr lang="en-US" sz="1200" b="0" i="1" kern="1200" dirty="0">
                <a:solidFill>
                  <a:schemeClr val="tx1"/>
                </a:solidFill>
                <a:effectLst/>
                <a:latin typeface="+mn-lt"/>
                <a:ea typeface="+mn-ea"/>
                <a:cs typeface="+mn-cs"/>
              </a:rPr>
              <a:t>“</a:t>
            </a:r>
            <a:r>
              <a:rPr lang="en-US" i="1" dirty="0"/>
              <a:t>God, who at various times and in various ways spoke in time past to the fathers by the prophets,</a:t>
            </a:r>
            <a:r>
              <a:rPr lang="en-US" i="1" baseline="30000" dirty="0"/>
              <a:t> 2</a:t>
            </a:r>
            <a:r>
              <a:rPr lang="en-US" i="1" dirty="0"/>
              <a:t> has in these last days spoken to us by His Son</a:t>
            </a:r>
            <a:r>
              <a:rPr lang="en-US" b="1" i="1" dirty="0"/>
              <a:t>, whom He has appointed heir of all things</a:t>
            </a:r>
            <a:r>
              <a:rPr lang="en-US" i="1" dirty="0"/>
              <a:t>,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What is amazing is that we are joint-heirs with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8:16-17), </a:t>
            </a:r>
            <a:r>
              <a:rPr lang="en-US" sz="1200" b="0" i="1" kern="1200" dirty="0">
                <a:solidFill>
                  <a:schemeClr val="tx1"/>
                </a:solidFill>
                <a:effectLst/>
                <a:latin typeface="+mn-lt"/>
                <a:ea typeface="+mn-ea"/>
                <a:cs typeface="+mn-cs"/>
              </a:rPr>
              <a:t>“</a:t>
            </a:r>
            <a:r>
              <a:rPr lang="en-US" i="1" dirty="0"/>
              <a:t>The Spirit Himself bears witness with our spirit that we are children of God,</a:t>
            </a:r>
            <a:r>
              <a:rPr lang="en-US" i="1" baseline="30000" dirty="0"/>
              <a:t> 17</a:t>
            </a:r>
            <a:r>
              <a:rPr lang="en-US" i="1" dirty="0"/>
              <a:t> and if children, then heirs—heirs of God and joint heirs with Christ, if indeed we suffer with Him, that we may also be glorified together.”</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Christ, himself, is pleased to call us brethren</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2:11), </a:t>
            </a:r>
            <a:r>
              <a:rPr lang="en-US" sz="1200" b="0" i="1" kern="1200" dirty="0">
                <a:solidFill>
                  <a:schemeClr val="tx1"/>
                </a:solidFill>
                <a:effectLst/>
                <a:latin typeface="+mn-lt"/>
                <a:ea typeface="+mn-ea"/>
                <a:cs typeface="+mn-cs"/>
              </a:rPr>
              <a:t>“F</a:t>
            </a:r>
            <a:r>
              <a:rPr lang="en-US" i="1" dirty="0"/>
              <a:t>or both He who sanctifies and those who are being sanctified are all of one, for which reason He is not ashamed to call them brethren.”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have a wonderful elder brother, the Lord Jesus Christ!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4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Christ made the worlds</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1:16), </a:t>
            </a:r>
            <a:r>
              <a:rPr lang="en-US" sz="1200" b="0" i="1" kern="1200" dirty="0">
                <a:solidFill>
                  <a:schemeClr val="tx1"/>
                </a:solidFill>
                <a:effectLst/>
                <a:latin typeface="+mn-lt"/>
                <a:ea typeface="+mn-ea"/>
                <a:cs typeface="+mn-cs"/>
              </a:rPr>
              <a:t>“</a:t>
            </a:r>
            <a:r>
              <a:rPr lang="en-US" i="1" dirty="0"/>
              <a:t>For by Him all things were created that are in heaven and that are on earth, visible and invisible, whether thrones or dominions or principalities or powers. All things were created through Him and for Him.”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Consider the greatness of His handiwork!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can’t measure the immensity of this universe, or see the minute details within a single atom. Yet, one hand created them all!</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And, He will outlast His Creation!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1:10-12), [Quoting the 102 Psalm], </a:t>
            </a:r>
            <a:r>
              <a:rPr lang="en-US" i="1" dirty="0"/>
              <a:t>“You, Lord, in the beginning laid the foundation of the earth, and the heavens are the work of Your hands. </a:t>
            </a:r>
            <a:r>
              <a:rPr lang="en-US" i="1" baseline="30000" dirty="0"/>
              <a:t>11</a:t>
            </a:r>
            <a:r>
              <a:rPr lang="en-US" i="1" dirty="0"/>
              <a:t> They will perish, but You remain; and they will all grow old like a garment; </a:t>
            </a:r>
            <a:r>
              <a:rPr lang="en-US" i="1" baseline="30000" dirty="0"/>
              <a:t>12</a:t>
            </a:r>
            <a:r>
              <a:rPr lang="en-US" i="1" dirty="0"/>
              <a:t> like a cloak You will fold them up, and they will be changed. But You are the same, and Your years will not fail.”</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5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 sustains the world by His word</a:t>
            </a:r>
          </a:p>
          <a:p>
            <a:r>
              <a:rPr lang="en-US" sz="1200" b="1" i="0" kern="1200" dirty="0">
                <a:solidFill>
                  <a:schemeClr val="tx1"/>
                </a:solidFill>
                <a:effectLst/>
                <a:latin typeface="+mn-lt"/>
                <a:ea typeface="+mn-ea"/>
                <a:cs typeface="+mn-cs"/>
              </a:rPr>
              <a:t>(Colossians 1:17), </a:t>
            </a:r>
            <a:r>
              <a:rPr lang="en-US" sz="1200" b="0" i="1" kern="1200" dirty="0">
                <a:solidFill>
                  <a:schemeClr val="tx1"/>
                </a:solidFill>
                <a:effectLst/>
                <a:latin typeface="+mn-lt"/>
                <a:ea typeface="+mn-ea"/>
                <a:cs typeface="+mn-cs"/>
              </a:rPr>
              <a:t>“</a:t>
            </a:r>
            <a:r>
              <a:rPr lang="en-US" i="1" dirty="0"/>
              <a:t>And He is before all things, and in Him all things consist.”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 things consist or are held together through His word!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His word preserves it until the coming of His great and terrible day!</a:t>
            </a:r>
          </a:p>
          <a:p>
            <a:pPr marL="0" indent="0">
              <a:buFont typeface="Arial" panose="020B0604020202020204" pitchFamily="34" charset="0"/>
              <a:buNone/>
            </a:pPr>
            <a:r>
              <a:rPr lang="en-US" sz="1200" b="1" i="0" kern="1200" dirty="0">
                <a:solidFill>
                  <a:schemeClr val="tx1"/>
                </a:solidFill>
                <a:effectLst/>
                <a:latin typeface="+mn-lt"/>
                <a:ea typeface="+mn-ea"/>
                <a:cs typeface="+mn-cs"/>
              </a:rPr>
              <a:t>(2 Peter 3:7), </a:t>
            </a:r>
            <a:r>
              <a:rPr lang="en-US" sz="1200" b="0" i="1" kern="1200" dirty="0">
                <a:solidFill>
                  <a:schemeClr val="tx1"/>
                </a:solidFill>
                <a:effectLst/>
                <a:latin typeface="+mn-lt"/>
                <a:ea typeface="+mn-ea"/>
                <a:cs typeface="+mn-cs"/>
              </a:rPr>
              <a:t>“</a:t>
            </a:r>
            <a:r>
              <a:rPr lang="en-US" i="1" dirty="0"/>
              <a:t>But the heavens and the earth which are now preserved by the same word, are reserved for fire until the day of judgment and perdition of ungodly men.”</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43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 perfectly reflects the glory of God</a:t>
            </a:r>
          </a:p>
          <a:p>
            <a:r>
              <a:rPr lang="en-US" sz="1200" b="1" i="0" kern="1200" dirty="0">
                <a:solidFill>
                  <a:schemeClr val="tx1"/>
                </a:solidFill>
                <a:effectLst/>
                <a:latin typeface="+mn-lt"/>
                <a:ea typeface="+mn-ea"/>
                <a:cs typeface="+mn-cs"/>
              </a:rPr>
              <a:t>(John 1:18), </a:t>
            </a:r>
            <a:r>
              <a:rPr lang="en-US" sz="1200" b="0" i="1" kern="1200" dirty="0">
                <a:solidFill>
                  <a:schemeClr val="tx1"/>
                </a:solidFill>
                <a:effectLst/>
                <a:latin typeface="+mn-lt"/>
                <a:ea typeface="+mn-ea"/>
                <a:cs typeface="+mn-cs"/>
              </a:rPr>
              <a:t>“</a:t>
            </a:r>
            <a:r>
              <a:rPr lang="en-US" i="1" dirty="0"/>
              <a:t>No one has seen God at any time. The only begotten Son, who is in the bosom of the Father, He has declared Him.”</a:t>
            </a:r>
            <a:r>
              <a:rPr lang="en-US" sz="1200" b="0" i="1"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Jesus has shown us the Father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His glory is the glory of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(John 1:14), </a:t>
            </a:r>
            <a:r>
              <a:rPr lang="en-US" sz="1200" b="0" i="1" kern="1200" dirty="0">
                <a:solidFill>
                  <a:schemeClr val="tx1"/>
                </a:solidFill>
                <a:effectLst/>
                <a:latin typeface="+mn-lt"/>
                <a:ea typeface="+mn-ea"/>
                <a:cs typeface="+mn-cs"/>
              </a:rPr>
              <a:t>“</a:t>
            </a:r>
            <a:r>
              <a:rPr lang="en-US" i="1" dirty="0"/>
              <a:t>And the Word became flesh and dwelt among us, and we beheld His glory, the glory as of the only begotten of the Father, full of grace and truth.”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His is the fullness of the Godhead, in the form of a body!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(Colossians 2:9), </a:t>
            </a:r>
            <a:r>
              <a:rPr lang="en-US" sz="1200" b="0" i="1" kern="1200" dirty="0">
                <a:solidFill>
                  <a:schemeClr val="tx1"/>
                </a:solidFill>
                <a:effectLst/>
                <a:latin typeface="+mn-lt"/>
                <a:ea typeface="+mn-ea"/>
                <a:cs typeface="+mn-cs"/>
              </a:rPr>
              <a:t>“</a:t>
            </a:r>
            <a:r>
              <a:rPr lang="en-US" i="1" dirty="0"/>
              <a:t>For in Him dwells all the fullness of the Godhead bodily”</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2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 is the expressed image of God’s being</a:t>
            </a:r>
          </a:p>
          <a:p>
            <a:r>
              <a:rPr lang="en-US" sz="1200" b="1" i="0" kern="1200" dirty="0">
                <a:solidFill>
                  <a:schemeClr val="tx1"/>
                </a:solidFill>
                <a:effectLst/>
                <a:latin typeface="+mn-lt"/>
                <a:ea typeface="+mn-ea"/>
                <a:cs typeface="+mn-cs"/>
              </a:rPr>
              <a:t>(Colossians 1:15), </a:t>
            </a:r>
            <a:r>
              <a:rPr lang="en-US" sz="1200" b="0" i="1" kern="1200" dirty="0">
                <a:solidFill>
                  <a:schemeClr val="tx1"/>
                </a:solidFill>
                <a:effectLst/>
                <a:latin typeface="+mn-lt"/>
                <a:ea typeface="+mn-ea"/>
                <a:cs typeface="+mn-cs"/>
              </a:rPr>
              <a:t>“</a:t>
            </a:r>
            <a:r>
              <a:rPr lang="en-US" i="1" dirty="0"/>
              <a:t>He is the image of the invisible God, the firstborn over all creation.”</a:t>
            </a:r>
          </a:p>
          <a:p>
            <a:pPr marL="171450" indent="-171450">
              <a:buFont typeface="Arial" panose="020B0604020202020204" pitchFamily="34" charset="0"/>
              <a:buChar char="•"/>
            </a:pPr>
            <a:r>
              <a:rPr lang="en-US" b="1" i="0" dirty="0"/>
              <a:t>Being God, He shared with the Father the form of God</a:t>
            </a:r>
          </a:p>
          <a:p>
            <a:pPr marL="0" indent="0">
              <a:buFont typeface="Arial" panose="020B0604020202020204" pitchFamily="34" charset="0"/>
              <a:buNone/>
            </a:pPr>
            <a:r>
              <a:rPr lang="en-US" b="1" i="0" dirty="0"/>
              <a:t>(Philippians 2:5-7), </a:t>
            </a:r>
            <a:r>
              <a:rPr lang="en-US" i="1" dirty="0"/>
              <a:t>“Let this mind be in you which was also in Christ Jesus,</a:t>
            </a:r>
            <a:r>
              <a:rPr lang="en-US" i="1" baseline="30000" dirty="0"/>
              <a:t> 6</a:t>
            </a:r>
            <a:r>
              <a:rPr lang="en-US" i="1" dirty="0"/>
              <a:t> who, being in the form of God, did not consider it robbery to be equal with God,</a:t>
            </a:r>
            <a:r>
              <a:rPr lang="en-US" i="1" baseline="30000" dirty="0"/>
              <a:t> 7</a:t>
            </a:r>
            <a:r>
              <a:rPr lang="en-US" i="1" dirty="0"/>
              <a:t> but made Himself of no reputation, taking the form of a bondservant, and coming in the likeness of 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5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 purged our sins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 cleansed us with his own blood</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9:14), </a:t>
            </a:r>
            <a:r>
              <a:rPr lang="en-US" sz="1200" b="0" i="1" kern="1200" dirty="0">
                <a:solidFill>
                  <a:schemeClr val="tx1"/>
                </a:solidFill>
                <a:effectLst/>
                <a:latin typeface="+mn-lt"/>
                <a:ea typeface="+mn-ea"/>
                <a:cs typeface="+mn-cs"/>
              </a:rPr>
              <a:t>“</a:t>
            </a:r>
            <a:r>
              <a:rPr lang="en-US" i="1" dirty="0"/>
              <a:t>how much more shall the blood of Christ, who through the eternal Spirit offered Himself without spot to God, cleanse your conscience from dead works to serve the living God?”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 redeemed us at a great personal cost </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1:7), </a:t>
            </a:r>
            <a:r>
              <a:rPr lang="en-US" sz="1200" b="0" i="1" kern="1200" dirty="0">
                <a:solidFill>
                  <a:schemeClr val="tx1"/>
                </a:solidFill>
                <a:effectLst/>
                <a:latin typeface="+mn-lt"/>
                <a:ea typeface="+mn-ea"/>
                <a:cs typeface="+mn-cs"/>
              </a:rPr>
              <a:t>“</a:t>
            </a:r>
            <a:r>
              <a:rPr lang="en-US" i="1" dirty="0"/>
              <a:t>In Him we have redemption through His blood, the forgiveness of sins, according to the riches of His grace.”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07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Jesus Christ is now in heaven at His Father’s right hand.</a:t>
            </a:r>
          </a:p>
          <a:p>
            <a:pPr marL="171450"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He rules with honor and glory!  </a:t>
            </a:r>
          </a:p>
          <a:p>
            <a:pPr marL="171450" indent="-171450">
              <a:buFont typeface="Arial" panose="020B0604020202020204" pitchFamily="34" charset="0"/>
              <a:buChar char="•"/>
            </a:pPr>
            <a:r>
              <a:rPr lang="en-US" sz="1200" dirty="0">
                <a:solidFill>
                  <a:schemeClr val="bg1"/>
                </a:solidFill>
                <a:effectLst>
                  <a:outerShdw blurRad="38100" dist="38100" dir="2700000" algn="tl">
                    <a:srgbClr val="000000">
                      <a:alpha val="43137"/>
                    </a:srgbClr>
                  </a:outerShdw>
                </a:effectLst>
              </a:rPr>
              <a:t>He is worthy of all the praise we give Him</a:t>
            </a:r>
            <a:r>
              <a:rPr lang="en-US" sz="1100" dirty="0">
                <a:solidFill>
                  <a:schemeClr val="bg1"/>
                </a:solidFill>
                <a:effectLst>
                  <a:outerShdw blurRad="38100" dist="38100" dir="2700000" algn="tl">
                    <a:srgbClr val="000000">
                      <a:alpha val="43137"/>
                    </a:srgbClr>
                  </a:outerShdw>
                </a:effectLst>
              </a:rPr>
              <a:t>.</a:t>
            </a:r>
          </a:p>
          <a:p>
            <a:r>
              <a:rPr lang="en-US" sz="1600" b="1" dirty="0">
                <a:solidFill>
                  <a:schemeClr val="bg1"/>
                </a:solidFill>
                <a:effectLst>
                  <a:outerShdw blurRad="38100" dist="38100" dir="2700000" algn="tl">
                    <a:srgbClr val="000000">
                      <a:alpha val="43137"/>
                    </a:srgbClr>
                  </a:outerShdw>
                </a:effectLst>
                <a:latin typeface="Calisto MT" panose="02040603050505030304" pitchFamily="18" charset="0"/>
              </a:rPr>
              <a:t>(Daniel 7:13-14), [Daniel saw the glory of the Son of Man in a dream], </a:t>
            </a:r>
            <a:r>
              <a:rPr lang="en-US" sz="1600" i="1" dirty="0">
                <a:solidFill>
                  <a:schemeClr val="bg1"/>
                </a:solidFill>
                <a:effectLst>
                  <a:outerShdw blurRad="38100" dist="38100" dir="2700000" algn="tl">
                    <a:srgbClr val="000000">
                      <a:alpha val="43137"/>
                    </a:srgbClr>
                  </a:outerShdw>
                </a:effectLst>
                <a:latin typeface="Calisto MT" panose="02040603050505030304" pitchFamily="18" charset="0"/>
              </a:rPr>
              <a:t>“</a:t>
            </a:r>
            <a:r>
              <a:rPr lang="en-US" sz="1600" i="1" dirty="0"/>
              <a:t>I was watching in the night visions, and behold, One like the Son of Man, coming with the clouds of heaven! He came to the Ancient of Days, and they brought Him near before Him. </a:t>
            </a:r>
            <a:r>
              <a:rPr lang="en-US" sz="1600" i="1" baseline="30000" dirty="0"/>
              <a:t>14</a:t>
            </a:r>
            <a:r>
              <a:rPr lang="en-US" sz="1600" i="1" dirty="0"/>
              <a:t> Then to Him was given dominion and glory and a kingdom, that all peoples, nations, and languages should serve Him.  His dominion is an everlasting dominion, which shall not pass away, and His kingdom the one which shall not be destroyed.”</a:t>
            </a:r>
            <a:endParaRPr lang="en-US" sz="1600" i="1"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Will you not give him your praise, your respect and honor?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Will you not give him yourself as a living sacrifice by bending your will to the King of Kings?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87E87-94EE-4727-B19A-D3B277F58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22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15ED-ACC3-4751-A3FA-7A09A986B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EB0E58-96C3-4CAB-BF81-47BBBFFF4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78FC3-B85C-4CA0-853A-C8A064D88835}"/>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37F411B1-BACA-4EDD-9137-892C5A421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4790E-407F-4AA1-9525-3667F951943D}"/>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4237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2F0-4869-481B-9635-A6D30EB31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06EC6-94B8-4536-B201-6760900D61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9F499-92F7-48A9-817A-8478972A7105}"/>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041EE59C-C68F-4325-80C7-2CF96CAE2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61873-52A3-4F90-9422-06C341A75AF3}"/>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147333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BA208-680E-4437-80B3-0DA5D04FFC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93F710-92F9-4968-9466-A2755D7AF2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7F891-92F5-4455-BCE6-D3974170182B}"/>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FE12B0FE-6087-4F1E-AF1D-A43BE4B62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B36D1-4C32-44FB-99D4-C9B631D82974}"/>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116274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1EC9-3390-4AED-8A01-97ED3B96B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D88F0-4909-46DB-9BFC-4B68075350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57B91-E3BC-4E2E-A2C7-072CFA6195C9}"/>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8DAF404E-AF45-4484-9A86-73C74816C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957A4-F7B1-4EAF-8FFB-258318D41874}"/>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46510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D7A9-4805-48B0-924C-76DDD2C77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F2034-84B5-4E6A-A0C5-9B308E070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9B752D-F5B8-4943-85B9-51F865B7311C}"/>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A6965F40-B255-4653-A40C-7C527A218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02EBA-ABD8-4E0C-83EF-28C94839A604}"/>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339163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606E-13DD-4166-A126-850E5C8DC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57AE4-9852-4F6E-A131-E8E4C0343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7F601D-61A0-405A-9220-38E6459F6B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37110-0E00-4AA7-A3ED-2B36484F22FD}"/>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6" name="Footer Placeholder 5">
            <a:extLst>
              <a:ext uri="{FF2B5EF4-FFF2-40B4-BE49-F238E27FC236}">
                <a16:creationId xmlns:a16="http://schemas.microsoft.com/office/drawing/2014/main" id="{29107E1D-C8D8-43A6-9182-D7DE081D5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04884-B10B-4076-A1AF-818776802D09}"/>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186366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2C63-67F8-4D32-B7C8-F3DDF85F4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B7B9B-CEA0-4E97-9ACD-740DFC37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11D9E2-3A04-4195-8CFA-1BA7112C2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014B3F-F697-4459-96AD-750317FF3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6E4331-E7CF-4AA2-A2F2-EBF6676380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7C5BBC-DE58-4554-8E28-1F7E5B201C0A}"/>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8" name="Footer Placeholder 7">
            <a:extLst>
              <a:ext uri="{FF2B5EF4-FFF2-40B4-BE49-F238E27FC236}">
                <a16:creationId xmlns:a16="http://schemas.microsoft.com/office/drawing/2014/main" id="{7BA58BF8-5645-4D64-9B5F-38F75A238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16FBA-18BD-4447-885C-954FCBB99D47}"/>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329594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E276-275E-4C7F-AFA0-138D8D5AF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1D437-FF7D-4C02-B7E5-A405DE1203B5}"/>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4" name="Footer Placeholder 3">
            <a:extLst>
              <a:ext uri="{FF2B5EF4-FFF2-40B4-BE49-F238E27FC236}">
                <a16:creationId xmlns:a16="http://schemas.microsoft.com/office/drawing/2014/main" id="{D5E6F887-4A04-41E7-B805-366E3492F0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3B506B-411A-4B41-9209-6247F2FF85B3}"/>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312294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7BA8A-23D8-4971-B3AA-C8BF0DDEFB2D}"/>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3" name="Footer Placeholder 2">
            <a:extLst>
              <a:ext uri="{FF2B5EF4-FFF2-40B4-BE49-F238E27FC236}">
                <a16:creationId xmlns:a16="http://schemas.microsoft.com/office/drawing/2014/main" id="{9ECDAEC0-5795-4E7E-B49A-79E049351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4FFA6-6D40-4E27-801C-5115AD5F7A24}"/>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419232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39A0-30A8-4A4B-B851-7744E33ED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591CD5-A2B7-4AB1-8BC5-B4D44C7B4F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ED18F7-052E-4A1F-B8AA-848C75505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8F8C3-C819-4BD7-B140-44E225ACCD17}"/>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6" name="Footer Placeholder 5">
            <a:extLst>
              <a:ext uri="{FF2B5EF4-FFF2-40B4-BE49-F238E27FC236}">
                <a16:creationId xmlns:a16="http://schemas.microsoft.com/office/drawing/2014/main" id="{E44AEA48-BC21-45AA-9B6B-91F764D24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D054B-B083-4844-9231-70797017FA22}"/>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70591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7CCA-E7F9-48B7-84F3-4F92D275B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D9CB4-38BB-48E0-A4CA-D9438BA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0ECCA4-57CE-4026-ADDB-385220BCA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A51DC-BF28-40A7-84A7-A09818D9298B}"/>
              </a:ext>
            </a:extLst>
          </p:cNvPr>
          <p:cNvSpPr>
            <a:spLocks noGrp="1"/>
          </p:cNvSpPr>
          <p:nvPr>
            <p:ph type="dt" sz="half" idx="10"/>
          </p:nvPr>
        </p:nvSpPr>
        <p:spPr/>
        <p:txBody>
          <a:bodyPr/>
          <a:lstStyle/>
          <a:p>
            <a:fld id="{BD01DC8B-FB2B-4192-B86E-A45C94230A57}" type="datetimeFigureOut">
              <a:rPr lang="en-US" smtClean="0"/>
              <a:t>3/17/2018</a:t>
            </a:fld>
            <a:endParaRPr lang="en-US"/>
          </a:p>
        </p:txBody>
      </p:sp>
      <p:sp>
        <p:nvSpPr>
          <p:cNvPr id="6" name="Footer Placeholder 5">
            <a:extLst>
              <a:ext uri="{FF2B5EF4-FFF2-40B4-BE49-F238E27FC236}">
                <a16:creationId xmlns:a16="http://schemas.microsoft.com/office/drawing/2014/main" id="{3F3AD9EC-B8AC-43D2-87F5-75A959C19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A6CDE-35A8-4F27-BB92-2AA45F0583DA}"/>
              </a:ext>
            </a:extLst>
          </p:cNvPr>
          <p:cNvSpPr>
            <a:spLocks noGrp="1"/>
          </p:cNvSpPr>
          <p:nvPr>
            <p:ph type="sldNum" sz="quarter" idx="12"/>
          </p:nvPr>
        </p:nvSpPr>
        <p:spPr/>
        <p:txBody>
          <a:bodyPr/>
          <a:lstStyle/>
          <a:p>
            <a:fld id="{5E181C14-9DA0-4AB8-B700-41D26E4113FD}" type="slidenum">
              <a:rPr lang="en-US" smtClean="0"/>
              <a:t>‹#›</a:t>
            </a:fld>
            <a:endParaRPr lang="en-US"/>
          </a:p>
        </p:txBody>
      </p:sp>
    </p:spTree>
    <p:extLst>
      <p:ext uri="{BB962C8B-B14F-4D97-AF65-F5344CB8AC3E}">
        <p14:creationId xmlns:p14="http://schemas.microsoft.com/office/powerpoint/2010/main" val="156794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E8A09-0AFB-4D0D-8167-04A45ABFE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5514B-E805-47AF-ADB5-F8C2A5BB8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5B02-2EC0-44CB-8C53-E27A3B444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1DC8B-FB2B-4192-B86E-A45C94230A57}" type="datetimeFigureOut">
              <a:rPr lang="en-US" smtClean="0"/>
              <a:t>3/17/2018</a:t>
            </a:fld>
            <a:endParaRPr lang="en-US"/>
          </a:p>
        </p:txBody>
      </p:sp>
      <p:sp>
        <p:nvSpPr>
          <p:cNvPr id="5" name="Footer Placeholder 4">
            <a:extLst>
              <a:ext uri="{FF2B5EF4-FFF2-40B4-BE49-F238E27FC236}">
                <a16:creationId xmlns:a16="http://schemas.microsoft.com/office/drawing/2014/main" id="{96172227-0D60-4949-93A3-B00D7BC0A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2F4622-4A60-43EB-AB04-7F011B2B2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81C14-9DA0-4AB8-B700-41D26E4113FD}" type="slidenum">
              <a:rPr lang="en-US" smtClean="0"/>
              <a:t>‹#›</a:t>
            </a:fld>
            <a:endParaRPr lang="en-US"/>
          </a:p>
        </p:txBody>
      </p:sp>
    </p:spTree>
    <p:extLst>
      <p:ext uri="{BB962C8B-B14F-4D97-AF65-F5344CB8AC3E}">
        <p14:creationId xmlns:p14="http://schemas.microsoft.com/office/powerpoint/2010/main" val="802618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731520" y="725860"/>
            <a:ext cx="8670664" cy="1113697"/>
          </a:xfrm>
        </p:spPr>
        <p:txBody>
          <a:bodyPr anchor="t">
            <a:normAutofit/>
          </a:bodyPr>
          <a:lstStyle/>
          <a:p>
            <a:pPr algn="l"/>
            <a:r>
              <a:rPr lang="en-US" sz="7200"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Worthy is the Lamb</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731520" y="3429000"/>
            <a:ext cx="10660828" cy="3004073"/>
          </a:xfrm>
          <a:solidFill>
            <a:schemeClr val="tx1">
              <a:alpha val="50000"/>
            </a:schemeClr>
          </a:solidFill>
          <a:ln w="38100">
            <a:solidFill>
              <a:schemeClr val="tx1">
                <a:alpha val="65000"/>
              </a:schemeClr>
            </a:solidFill>
          </a:ln>
        </p:spPr>
        <p:txBody>
          <a:bodyPr lIns="137160" tIns="137160" rIns="137160" bIns="137160">
            <a:noAutofit/>
          </a:bodyPr>
          <a:lstStyle/>
          <a:p>
            <a:pPr indent="225425" algn="l"/>
            <a:r>
              <a:rPr lang="en-US" sz="4000" dirty="0">
                <a:solidFill>
                  <a:schemeClr val="bg1"/>
                </a:solidFill>
                <a:effectLst>
                  <a:outerShdw blurRad="38100" dist="38100" dir="2700000" algn="tl">
                    <a:srgbClr val="000000">
                      <a:alpha val="43137"/>
                    </a:srgbClr>
                  </a:outerShdw>
                </a:effectLst>
              </a:rPr>
              <a:t>“And I heard the voice of many angels around the throne, the living creatures, and the elders; and the number of them was ten thousand times ten thousand, and thousands of thousands”</a:t>
            </a:r>
          </a:p>
          <a:p>
            <a:pPr algn="r"/>
            <a:r>
              <a:rPr lang="en-US" sz="3600" dirty="0">
                <a:solidFill>
                  <a:schemeClr val="bg1"/>
                </a:solidFill>
                <a:effectLst>
                  <a:outerShdw blurRad="38100" dist="38100" dir="2700000" algn="tl">
                    <a:srgbClr val="000000">
                      <a:alpha val="43137"/>
                    </a:srgbClr>
                  </a:outerShdw>
                </a:effectLst>
              </a:rPr>
              <a:t>Revelation 5:11</a:t>
            </a:r>
          </a:p>
        </p:txBody>
      </p:sp>
    </p:spTree>
    <p:extLst>
      <p:ext uri="{BB962C8B-B14F-4D97-AF65-F5344CB8AC3E}">
        <p14:creationId xmlns:p14="http://schemas.microsoft.com/office/powerpoint/2010/main" val="13593960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1469271"/>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p:txBody>
      </p:sp>
    </p:spTree>
    <p:extLst>
      <p:ext uri="{BB962C8B-B14F-4D97-AF65-F5344CB8AC3E}">
        <p14:creationId xmlns:p14="http://schemas.microsoft.com/office/powerpoint/2010/main" val="1075021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2672429"/>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made the worlds (Colossians 1:16)</a:t>
            </a:r>
          </a:p>
        </p:txBody>
      </p:sp>
    </p:spTree>
    <p:extLst>
      <p:ext uri="{BB962C8B-B14F-4D97-AF65-F5344CB8AC3E}">
        <p14:creationId xmlns:p14="http://schemas.microsoft.com/office/powerpoint/2010/main" val="351638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4894449"/>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made the worlds (Colossians 1:16)</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sustains the world by His word (Colossians 1:17)</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4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4894449"/>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made the worlds (Colossians 1:16)</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sustains the world by His word (Colossians 1:17)</a:t>
            </a:r>
            <a:endParaRPr lang="en-US" sz="3600" dirty="0">
              <a:solidFill>
                <a:schemeClr val="bg1"/>
              </a:solidFill>
              <a:effectLst>
                <a:outerShdw blurRad="38100" dist="38100" dir="2700000" algn="tl">
                  <a:srgbClr val="000000">
                    <a:alpha val="43137"/>
                  </a:srgbClr>
                </a:outerShdw>
              </a:effectLst>
            </a:endParaRPr>
          </a:p>
        </p:txBody>
      </p:sp>
      <p:sp>
        <p:nvSpPr>
          <p:cNvPr id="4" name="Subtitle 2">
            <a:extLst>
              <a:ext uri="{FF2B5EF4-FFF2-40B4-BE49-F238E27FC236}">
                <a16:creationId xmlns:a16="http://schemas.microsoft.com/office/drawing/2014/main" id="{9C4F9075-9604-461C-90C4-A7A5049A55C1}"/>
              </a:ext>
            </a:extLst>
          </p:cNvPr>
          <p:cNvSpPr txBox="1">
            <a:spLocks/>
          </p:cNvSpPr>
          <p:nvPr/>
        </p:nvSpPr>
        <p:spPr>
          <a:xfrm>
            <a:off x="6254437" y="1538623"/>
            <a:ext cx="5594686" cy="1493335"/>
          </a:xfrm>
          <a:prstGeom prst="rect">
            <a:avLst/>
          </a:prstGeom>
          <a:solidFill>
            <a:schemeClr val="tx1">
              <a:alpha val="50000"/>
            </a:schemeClr>
          </a:solidFill>
          <a:ln w="38100">
            <a:solidFill>
              <a:schemeClr val="tx1">
                <a:alpha val="65000"/>
              </a:schemeClr>
            </a:solidFill>
          </a:ln>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perfectly reflects God’s glory (John 1:18)</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695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4894449"/>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made the worlds (Colossians 1:16)</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sustains the world by His word (Colossians 1:17)</a:t>
            </a:r>
            <a:endParaRPr lang="en-US" sz="3600" dirty="0">
              <a:solidFill>
                <a:schemeClr val="bg1"/>
              </a:solidFill>
              <a:effectLst>
                <a:outerShdw blurRad="38100" dist="38100" dir="2700000" algn="tl">
                  <a:srgbClr val="000000">
                    <a:alpha val="43137"/>
                  </a:srgbClr>
                </a:outerShdw>
              </a:effectLst>
            </a:endParaRPr>
          </a:p>
        </p:txBody>
      </p:sp>
      <p:sp>
        <p:nvSpPr>
          <p:cNvPr id="4" name="Subtitle 2">
            <a:extLst>
              <a:ext uri="{FF2B5EF4-FFF2-40B4-BE49-F238E27FC236}">
                <a16:creationId xmlns:a16="http://schemas.microsoft.com/office/drawing/2014/main" id="{9C4F9075-9604-461C-90C4-A7A5049A55C1}"/>
              </a:ext>
            </a:extLst>
          </p:cNvPr>
          <p:cNvSpPr txBox="1">
            <a:spLocks/>
          </p:cNvSpPr>
          <p:nvPr/>
        </p:nvSpPr>
        <p:spPr>
          <a:xfrm>
            <a:off x="6254437" y="1538624"/>
            <a:ext cx="5594686" cy="3225882"/>
          </a:xfrm>
          <a:prstGeom prst="rect">
            <a:avLst/>
          </a:prstGeom>
          <a:solidFill>
            <a:schemeClr val="tx1">
              <a:alpha val="50000"/>
            </a:schemeClr>
          </a:solidFill>
          <a:ln w="38100">
            <a:solidFill>
              <a:schemeClr val="tx1">
                <a:alpha val="65000"/>
              </a:schemeClr>
            </a:solidFill>
          </a:ln>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perfectly reflects God’s glory (John 1:18)</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is the expressed image of God (Colossians 1:15)</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9351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274744" y="424927"/>
            <a:ext cx="11574379" cy="1113697"/>
          </a:xfrm>
        </p:spPr>
        <p:txBody>
          <a:bodyPr anchor="t">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Why the Lamb is Worthy of Praise</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342877" y="1538624"/>
            <a:ext cx="5584682" cy="4894449"/>
          </a:xfrm>
          <a:solidFill>
            <a:schemeClr val="tx1">
              <a:alpha val="50000"/>
            </a:schemeClr>
          </a:solidFill>
          <a:ln w="38100">
            <a:solidFill>
              <a:schemeClr val="tx1">
                <a:alpha val="65000"/>
              </a:schemeClr>
            </a:solidFill>
          </a:ln>
        </p:spPr>
        <p:txBody>
          <a:bodyPr lIns="137160" tIns="137160" rIns="137160" bIns="137160">
            <a:noAutofit/>
          </a:bodyPr>
          <a:lstStyle/>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is the appointed heir (Hebrews 1:1-4)</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made the worlds (Colossians 1:16)</a:t>
            </a:r>
          </a:p>
          <a:p>
            <a:pPr marL="571500"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He sustains the world by His word (Colossians 1:17)</a:t>
            </a:r>
            <a:endParaRPr lang="en-US" sz="3600" dirty="0">
              <a:solidFill>
                <a:schemeClr val="bg1"/>
              </a:solidFill>
              <a:effectLst>
                <a:outerShdw blurRad="38100" dist="38100" dir="2700000" algn="tl">
                  <a:srgbClr val="000000">
                    <a:alpha val="43137"/>
                  </a:srgbClr>
                </a:outerShdw>
              </a:effectLst>
            </a:endParaRPr>
          </a:p>
        </p:txBody>
      </p:sp>
      <p:sp>
        <p:nvSpPr>
          <p:cNvPr id="4" name="Subtitle 2">
            <a:extLst>
              <a:ext uri="{FF2B5EF4-FFF2-40B4-BE49-F238E27FC236}">
                <a16:creationId xmlns:a16="http://schemas.microsoft.com/office/drawing/2014/main" id="{9C4F9075-9604-461C-90C4-A7A5049A55C1}"/>
              </a:ext>
            </a:extLst>
          </p:cNvPr>
          <p:cNvSpPr txBox="1">
            <a:spLocks/>
          </p:cNvSpPr>
          <p:nvPr/>
        </p:nvSpPr>
        <p:spPr>
          <a:xfrm>
            <a:off x="6254437" y="1538623"/>
            <a:ext cx="5594686" cy="4894449"/>
          </a:xfrm>
          <a:prstGeom prst="rect">
            <a:avLst/>
          </a:prstGeom>
          <a:solidFill>
            <a:schemeClr val="tx1">
              <a:alpha val="50000"/>
            </a:schemeClr>
          </a:solidFill>
          <a:ln w="38100">
            <a:solidFill>
              <a:schemeClr val="tx1">
                <a:alpha val="65000"/>
              </a:schemeClr>
            </a:solidFill>
          </a:ln>
        </p:spPr>
        <p:txBody>
          <a:bodyPr vert="horz" lIns="137160" tIns="137160" rIns="137160" bIns="1371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perfectly reflects God’s glory (John 1:18)</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is the expressed image of God (Colossians 1:15)</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 purged our sins (Hebrews 9:14)</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40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97D-28F3-4F52-85AA-EEF3362B2838}"/>
              </a:ext>
            </a:extLst>
          </p:cNvPr>
          <p:cNvSpPr>
            <a:spLocks noGrp="1"/>
          </p:cNvSpPr>
          <p:nvPr>
            <p:ph type="ctrTitle"/>
          </p:nvPr>
        </p:nvSpPr>
        <p:spPr>
          <a:xfrm>
            <a:off x="731520" y="725860"/>
            <a:ext cx="8670664" cy="1113697"/>
          </a:xfrm>
        </p:spPr>
        <p:txBody>
          <a:bodyPr anchor="t">
            <a:normAutofit/>
          </a:bodyPr>
          <a:lstStyle/>
          <a:p>
            <a:pPr algn="l"/>
            <a:r>
              <a:rPr lang="en-US" sz="7200" dirty="0">
                <a:solidFill>
                  <a:schemeClr val="accent4">
                    <a:lumMod val="20000"/>
                    <a:lumOff val="80000"/>
                  </a:schemeClr>
                </a:solidFill>
                <a:effectLst>
                  <a:outerShdw blurRad="38100" dist="38100" dir="2700000" algn="tl">
                    <a:srgbClr val="000000">
                      <a:alpha val="43137"/>
                    </a:srgbClr>
                  </a:outerShdw>
                </a:effectLst>
                <a:latin typeface="Footlight MT Light" panose="0204060206030A020304" pitchFamily="18" charset="0"/>
              </a:rPr>
              <a:t>Conclusion</a:t>
            </a:r>
          </a:p>
        </p:txBody>
      </p:sp>
      <p:sp>
        <p:nvSpPr>
          <p:cNvPr id="3" name="Subtitle 2">
            <a:extLst>
              <a:ext uri="{FF2B5EF4-FFF2-40B4-BE49-F238E27FC236}">
                <a16:creationId xmlns:a16="http://schemas.microsoft.com/office/drawing/2014/main" id="{9CDD1208-24A2-4D51-983A-249CD385CE3E}"/>
              </a:ext>
            </a:extLst>
          </p:cNvPr>
          <p:cNvSpPr>
            <a:spLocks noGrp="1"/>
          </p:cNvSpPr>
          <p:nvPr>
            <p:ph type="subTitle" idx="1"/>
          </p:nvPr>
        </p:nvSpPr>
        <p:spPr>
          <a:xfrm>
            <a:off x="731520" y="3152274"/>
            <a:ext cx="10660828" cy="3280799"/>
          </a:xfrm>
          <a:solidFill>
            <a:schemeClr val="tx1">
              <a:alpha val="50000"/>
            </a:schemeClr>
          </a:solidFill>
          <a:ln w="38100">
            <a:solidFill>
              <a:schemeClr val="tx1">
                <a:alpha val="65000"/>
              </a:schemeClr>
            </a:solidFill>
          </a:ln>
        </p:spPr>
        <p:txBody>
          <a:bodyPr lIns="137160" tIns="137160" rIns="137160" bIns="137160">
            <a:noAutofit/>
          </a:bodyPr>
          <a:lstStyle/>
          <a:p>
            <a:r>
              <a:rPr lang="en-US" sz="4400" dirty="0">
                <a:solidFill>
                  <a:schemeClr val="bg1"/>
                </a:solidFill>
                <a:effectLst>
                  <a:outerShdw blurRad="38100" dist="38100" dir="2700000" algn="tl">
                    <a:srgbClr val="000000">
                      <a:alpha val="43137"/>
                    </a:srgbClr>
                  </a:outerShdw>
                </a:effectLst>
              </a:rPr>
              <a:t>Jesus Christ is now in heaven at His Father’s right hand.  He rules with honor and glory!  He is worthy of all the praise we give Him</a:t>
            </a:r>
            <a:r>
              <a:rPr lang="en-US" sz="4000" dirty="0">
                <a:solidFill>
                  <a:schemeClr val="bg1"/>
                </a:solidFill>
                <a:effectLst>
                  <a:outerShdw blurRad="38100" dist="38100" dir="2700000" algn="tl">
                    <a:srgbClr val="000000">
                      <a:alpha val="43137"/>
                    </a:srgbClr>
                  </a:outerShdw>
                </a:effectLst>
              </a:rPr>
              <a:t>.</a:t>
            </a:r>
          </a:p>
          <a:p>
            <a:endParaRPr lang="en-US" sz="1000" dirty="0">
              <a:solidFill>
                <a:schemeClr val="bg1"/>
              </a:solidFill>
              <a:effectLst>
                <a:outerShdw blurRad="38100" dist="38100" dir="2700000" algn="tl">
                  <a:srgbClr val="000000">
                    <a:alpha val="43137"/>
                  </a:srgbClr>
                </a:outerShdw>
              </a:effectLst>
            </a:endParaRPr>
          </a:p>
          <a:p>
            <a:r>
              <a:rPr lang="en-US" sz="5400" dirty="0">
                <a:solidFill>
                  <a:schemeClr val="bg1"/>
                </a:solidFill>
                <a:effectLst>
                  <a:outerShdw blurRad="38100" dist="38100" dir="2700000" algn="tl">
                    <a:srgbClr val="000000">
                      <a:alpha val="43137"/>
                    </a:srgbClr>
                  </a:outerShdw>
                </a:effectLst>
                <a:latin typeface="Calisto MT" panose="02040603050505030304" pitchFamily="18" charset="0"/>
              </a:rPr>
              <a:t>Daniel 7:13-14</a:t>
            </a:r>
          </a:p>
        </p:txBody>
      </p:sp>
    </p:spTree>
    <p:extLst>
      <p:ext uri="{BB962C8B-B14F-4D97-AF65-F5344CB8AC3E}">
        <p14:creationId xmlns:p14="http://schemas.microsoft.com/office/powerpoint/2010/main" val="1926863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1556</Words>
  <Application>Microsoft Office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Arial</vt:lpstr>
      <vt:lpstr>Calibri Light</vt:lpstr>
      <vt:lpstr>Calisto MT</vt:lpstr>
      <vt:lpstr>Footlight MT Light</vt:lpstr>
      <vt:lpstr>Office Theme</vt:lpstr>
      <vt:lpstr>Worthy is the Lamb</vt:lpstr>
      <vt:lpstr>Why the Lamb is Worthy of Praise</vt:lpstr>
      <vt:lpstr>Why the Lamb is Worthy of Praise</vt:lpstr>
      <vt:lpstr>Why the Lamb is Worthy of Praise</vt:lpstr>
      <vt:lpstr>Why the Lamb is Worthy of Praise</vt:lpstr>
      <vt:lpstr>Why the Lamb is Worthy of Praise</vt:lpstr>
      <vt:lpstr>Why the Lamb is Worthy of Praise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Worthy is the Lamb</dc:title>
  <dc:creator>Stan Cox</dc:creator>
  <cp:lastModifiedBy>Stan Cox</cp:lastModifiedBy>
  <cp:revision>15</cp:revision>
  <dcterms:created xsi:type="dcterms:W3CDTF">2018-03-13T21:35:57Z</dcterms:created>
  <dcterms:modified xsi:type="dcterms:W3CDTF">2018-03-18T03:19:26Z</dcterms:modified>
</cp:coreProperties>
</file>